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7" r:id="rId4"/>
    <p:sldId id="284" r:id="rId5"/>
    <p:sldId id="317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266" r:id="rId15"/>
    <p:sldId id="308" r:id="rId16"/>
    <p:sldId id="318" r:id="rId17"/>
    <p:sldId id="320" r:id="rId18"/>
    <p:sldId id="321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06"/>
    <p:restoredTop sz="94631"/>
  </p:normalViewPr>
  <p:slideViewPr>
    <p:cSldViewPr snapToGrid="0" snapToObjects="1">
      <p:cViewPr varScale="1">
        <p:scale>
          <a:sx n="97" d="100"/>
          <a:sy n="97" d="100"/>
        </p:scale>
        <p:origin x="84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C79E55-448B-1141-AC51-D59351CC502C}" type="datetimeFigureOut">
              <a:rPr lang="en-US" smtClean="0"/>
              <a:t>5/31/19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A120FF-C600-4547-BF39-5D93A52D1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122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28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311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412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39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90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227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805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954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68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720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EF18D-01D2-EC41-AE34-22711739C311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82B4F7-87E0-0644-BB06-374CFD36D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0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5742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Lesson 02</a:t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b="1" dirty="0">
                <a:solidFill>
                  <a:srgbClr val="C00000"/>
                </a:solidFill>
              </a:rPr>
              <a:t>Ladder Logic Simulation with </a:t>
            </a:r>
            <a:r>
              <a:rPr lang="en-US" b="1" dirty="0" err="1">
                <a:solidFill>
                  <a:srgbClr val="C00000"/>
                </a:solidFill>
              </a:rPr>
              <a:t>OpenPLC</a:t>
            </a:r>
            <a:r>
              <a:rPr lang="en-US" b="1" dirty="0">
                <a:solidFill>
                  <a:srgbClr val="C00000"/>
                </a:solidFill>
              </a:rPr>
              <a:t> Editor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7812" y="4266137"/>
            <a:ext cx="7216007" cy="203101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Dr. David J. Coe</a:t>
            </a:r>
          </a:p>
          <a:p>
            <a:r>
              <a:rPr lang="en-US" dirty="0"/>
              <a:t>Electrical and Computer Engineering Department</a:t>
            </a:r>
          </a:p>
          <a:p>
            <a:r>
              <a:rPr lang="en-US" dirty="0"/>
              <a:t>University of Alabama in Huntsville</a:t>
            </a:r>
          </a:p>
          <a:p>
            <a:r>
              <a:rPr lang="en-US" dirty="0" err="1"/>
              <a:t>coed@uah.edu</a:t>
            </a:r>
            <a:endParaRPr lang="en-US" dirty="0"/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816" y="225425"/>
            <a:ext cx="381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94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77DA66-18C5-BF4C-911C-1C14DB893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75" t="10001" r="1875" b="6166"/>
          <a:stretch/>
        </p:blipFill>
        <p:spPr>
          <a:xfrm>
            <a:off x="392974" y="1091565"/>
            <a:ext cx="8435340" cy="47910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0"/>
            <a:ext cx="8490857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Ladder Logic Simulation - 5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4181D5-85BE-D94C-B5A9-FD99F522027C}"/>
              </a:ext>
            </a:extLst>
          </p:cNvPr>
          <p:cNvSpPr txBox="1"/>
          <p:nvPr/>
        </p:nvSpPr>
        <p:spPr>
          <a:xfrm>
            <a:off x="2766214" y="5905501"/>
            <a:ext cx="4153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Force PB1 to </a:t>
            </a:r>
            <a:r>
              <a:rPr lang="en-US" b="1" dirty="0"/>
              <a:t>true</a:t>
            </a:r>
            <a:r>
              <a:rPr lang="en-US" dirty="0"/>
              <a:t> to simulate button press</a:t>
            </a:r>
          </a:p>
          <a:p>
            <a:pPr algn="ctr"/>
            <a:r>
              <a:rPr lang="en-US" dirty="0"/>
              <a:t>(right-click on PB1 to see menu)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8F8C76FA-5C9C-B04A-B506-7FACD568294C}"/>
              </a:ext>
            </a:extLst>
          </p:cNvPr>
          <p:cNvSpPr/>
          <p:nvPr/>
        </p:nvSpPr>
        <p:spPr>
          <a:xfrm>
            <a:off x="4469760" y="3693402"/>
            <a:ext cx="320309" cy="15867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6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0"/>
            <a:ext cx="8490857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Ladder Logic Simulation - 6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4181D5-85BE-D94C-B5A9-FD99F522027C}"/>
              </a:ext>
            </a:extLst>
          </p:cNvPr>
          <p:cNvSpPr txBox="1"/>
          <p:nvPr/>
        </p:nvSpPr>
        <p:spPr>
          <a:xfrm>
            <a:off x="1795710" y="5934079"/>
            <a:ext cx="5574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Green path through PB1 and LED from left rail to right rail</a:t>
            </a:r>
          </a:p>
          <a:p>
            <a:r>
              <a:rPr lang="en-US" dirty="0"/>
              <a:t>LED coil now energized </a:t>
            </a:r>
            <a:r>
              <a:rPr lang="en-US" dirty="0">
                <a:sym typeface="Wingdings" pitchFamily="2" charset="2"/>
              </a:rPr>
              <a:t> light emitted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D3D20B-10BB-4D43-BC85-4BD5C8121B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62" t="10742" r="4093" b="11983"/>
          <a:stretch/>
        </p:blipFill>
        <p:spPr>
          <a:xfrm>
            <a:off x="592775" y="1318488"/>
            <a:ext cx="7980219" cy="4476997"/>
          </a:xfrm>
          <a:prstGeom prst="rect">
            <a:avLst/>
          </a:prstGeo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F97F5AC2-B9BD-E449-B129-21B28F1EC6E7}"/>
              </a:ext>
            </a:extLst>
          </p:cNvPr>
          <p:cNvSpPr/>
          <p:nvPr/>
        </p:nvSpPr>
        <p:spPr>
          <a:xfrm>
            <a:off x="8412839" y="3099635"/>
            <a:ext cx="320309" cy="15867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Up Arrow 10">
            <a:extLst>
              <a:ext uri="{FF2B5EF4-FFF2-40B4-BE49-F238E27FC236}">
                <a16:creationId xmlns:a16="http://schemas.microsoft.com/office/drawing/2014/main" id="{02CBBA67-45BB-5D40-AC57-652D51393252}"/>
              </a:ext>
            </a:extLst>
          </p:cNvPr>
          <p:cNvSpPr/>
          <p:nvPr/>
        </p:nvSpPr>
        <p:spPr>
          <a:xfrm>
            <a:off x="5450774" y="3899328"/>
            <a:ext cx="178130" cy="352039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36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AF11EC-C7FF-9C4B-BFFE-B4CE71F455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74" t="10001" r="1819" b="6166"/>
          <a:stretch/>
        </p:blipFill>
        <p:spPr>
          <a:xfrm>
            <a:off x="415640" y="1143000"/>
            <a:ext cx="8431480" cy="47910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0"/>
            <a:ext cx="8490857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Ladder Logic Simulation - 7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4181D5-85BE-D94C-B5A9-FD99F522027C}"/>
              </a:ext>
            </a:extLst>
          </p:cNvPr>
          <p:cNvSpPr txBox="1"/>
          <p:nvPr/>
        </p:nvSpPr>
        <p:spPr>
          <a:xfrm>
            <a:off x="2183734" y="6006672"/>
            <a:ext cx="479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Force PB1 to false to simulate button not pressed</a:t>
            </a:r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F97F5AC2-B9BD-E449-B129-21B28F1EC6E7}"/>
              </a:ext>
            </a:extLst>
          </p:cNvPr>
          <p:cNvSpPr/>
          <p:nvPr/>
        </p:nvSpPr>
        <p:spPr>
          <a:xfrm>
            <a:off x="4607630" y="3949135"/>
            <a:ext cx="320309" cy="15867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35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9EB58E2-2F05-EE41-8F39-BE0E7D618A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25" t="11926" r="3453" b="11580"/>
          <a:stretch/>
        </p:blipFill>
        <p:spPr>
          <a:xfrm>
            <a:off x="486888" y="1143000"/>
            <a:ext cx="8341426" cy="45927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0"/>
            <a:ext cx="8490857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Ladder Logic Simulation - 8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4181D5-85BE-D94C-B5A9-FD99F522027C}"/>
              </a:ext>
            </a:extLst>
          </p:cNvPr>
          <p:cNvSpPr txBox="1"/>
          <p:nvPr/>
        </p:nvSpPr>
        <p:spPr>
          <a:xfrm>
            <a:off x="2688793" y="5743935"/>
            <a:ext cx="39376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LED coil will be de-energized after 2 sec </a:t>
            </a:r>
          </a:p>
          <a:p>
            <a:r>
              <a:rPr lang="en-US" dirty="0"/>
              <a:t>LED stops emitting light</a:t>
            </a:r>
          </a:p>
          <a:p>
            <a:r>
              <a:rPr lang="en-US" dirty="0"/>
              <a:t>Note:  Hit STOP sign to end simulation</a:t>
            </a:r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F97F5AC2-B9BD-E449-B129-21B28F1EC6E7}"/>
              </a:ext>
            </a:extLst>
          </p:cNvPr>
          <p:cNvSpPr/>
          <p:nvPr/>
        </p:nvSpPr>
        <p:spPr>
          <a:xfrm>
            <a:off x="8620982" y="2892236"/>
            <a:ext cx="320309" cy="15867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>
            <a:extLst>
              <a:ext uri="{FF2B5EF4-FFF2-40B4-BE49-F238E27FC236}">
                <a16:creationId xmlns:a16="http://schemas.microsoft.com/office/drawing/2014/main" id="{5E331A6D-1DD2-D841-8A44-DDF10B87352B}"/>
              </a:ext>
            </a:extLst>
          </p:cNvPr>
          <p:cNvSpPr/>
          <p:nvPr/>
        </p:nvSpPr>
        <p:spPr>
          <a:xfrm>
            <a:off x="5545774" y="3709326"/>
            <a:ext cx="178130" cy="352039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544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Suggested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8261" cy="4525963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OpenPLC</a:t>
            </a:r>
            <a:r>
              <a:rPr lang="en-US" dirty="0"/>
              <a:t> Project</a:t>
            </a:r>
          </a:p>
          <a:p>
            <a:pPr marL="457200" lvl="1" indent="0">
              <a:buNone/>
            </a:pPr>
            <a:r>
              <a:rPr lang="en-US" dirty="0"/>
              <a:t>https://</a:t>
            </a:r>
            <a:r>
              <a:rPr lang="en-US" dirty="0" err="1"/>
              <a:t>www.openplcproject.com</a:t>
            </a:r>
            <a:r>
              <a:rPr lang="en-US" dirty="0"/>
              <a:t>/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Tommy Morris – Six SCADA Modules</a:t>
            </a:r>
          </a:p>
          <a:p>
            <a:pPr marL="457200" lvl="1" indent="0">
              <a:buNone/>
            </a:pPr>
            <a:r>
              <a:rPr lang="en-US" dirty="0"/>
              <a:t>https://</a:t>
            </a:r>
            <a:r>
              <a:rPr lang="en-US" dirty="0" err="1"/>
              <a:t>clark.center</a:t>
            </a:r>
            <a:r>
              <a:rPr lang="en-US" dirty="0"/>
              <a:t>/details/</a:t>
            </a:r>
            <a:r>
              <a:rPr lang="en-US" dirty="0" err="1"/>
              <a:t>tommy_morris</a:t>
            </a:r>
            <a:r>
              <a:rPr lang="en-US" dirty="0"/>
              <a:t>/Six%20SCADA%20Modules </a:t>
            </a:r>
          </a:p>
          <a:p>
            <a:endParaRPr lang="en-US" dirty="0"/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201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939" y="2633525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Hands-On Laboratory Exercise #2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353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Laboratory Exercise #2 Instructions - 1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8261" cy="4525963"/>
          </a:xfrm>
        </p:spPr>
        <p:txBody>
          <a:bodyPr>
            <a:normAutofit/>
          </a:bodyPr>
          <a:lstStyle/>
          <a:p>
            <a:r>
              <a:rPr lang="en-US" dirty="0"/>
              <a:t>Objective</a:t>
            </a:r>
          </a:p>
          <a:p>
            <a:pPr lvl="1"/>
            <a:r>
              <a:rPr lang="en-US" dirty="0"/>
              <a:t>Learn how to use </a:t>
            </a:r>
            <a:r>
              <a:rPr lang="en-US" b="1" dirty="0" err="1">
                <a:solidFill>
                  <a:srgbClr val="0070C0"/>
                </a:solidFill>
              </a:rPr>
              <a:t>OpenPLC</a:t>
            </a:r>
            <a:r>
              <a:rPr lang="en-US" b="1" dirty="0">
                <a:solidFill>
                  <a:srgbClr val="0070C0"/>
                </a:solidFill>
              </a:rPr>
              <a:t> Editor’s </a:t>
            </a:r>
            <a:r>
              <a:rPr lang="en-US" dirty="0"/>
              <a:t>simulator to verify correctness of a Ladder Logic program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623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514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Laboratory Exercise #2 Instructions - 2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922" y="1275558"/>
            <a:ext cx="8580784" cy="4525963"/>
          </a:xfrm>
        </p:spPr>
        <p:txBody>
          <a:bodyPr>
            <a:normAutofit/>
          </a:bodyPr>
          <a:lstStyle/>
          <a:p>
            <a:r>
              <a:rPr lang="en-US" dirty="0"/>
              <a:t>Use </a:t>
            </a:r>
            <a:r>
              <a:rPr lang="en-US" b="1" dirty="0" err="1">
                <a:solidFill>
                  <a:srgbClr val="0070C0"/>
                </a:solidFill>
              </a:rPr>
              <a:t>OpenPLC</a:t>
            </a:r>
            <a:r>
              <a:rPr lang="en-US" b="1" dirty="0">
                <a:solidFill>
                  <a:srgbClr val="0070C0"/>
                </a:solidFill>
              </a:rPr>
              <a:t> Editor </a:t>
            </a:r>
            <a:r>
              <a:rPr lang="en-US" dirty="0"/>
              <a:t>to simulate the </a:t>
            </a:r>
            <a:r>
              <a:rPr lang="en-US" b="1" i="1" dirty="0"/>
              <a:t>First Project </a:t>
            </a:r>
            <a:r>
              <a:rPr lang="en-US" dirty="0"/>
              <a:t>Ladder Logic as described at the URL</a:t>
            </a:r>
          </a:p>
          <a:p>
            <a:pPr marL="0" indent="0">
              <a:buNone/>
            </a:pPr>
            <a:r>
              <a:rPr lang="en-US" sz="2400" dirty="0"/>
              <a:t>     https://</a:t>
            </a:r>
            <a:r>
              <a:rPr lang="en-US" sz="2400" dirty="0" err="1"/>
              <a:t>www.openplcproject.com</a:t>
            </a:r>
            <a:r>
              <a:rPr lang="en-US" sz="2400" dirty="0"/>
              <a:t>/reference-your-first-project</a:t>
            </a:r>
          </a:p>
          <a:p>
            <a:r>
              <a:rPr lang="en-US" dirty="0"/>
              <a:t>Force each input PB1 and PB2 through all possible combinations of input states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47AF7B-5C9F-1C40-AE96-EF580E7A0983}"/>
              </a:ext>
            </a:extLst>
          </p:cNvPr>
          <p:cNvSpPr txBox="1"/>
          <p:nvPr/>
        </p:nvSpPr>
        <p:spPr>
          <a:xfrm>
            <a:off x="92765" y="6390266"/>
            <a:ext cx="5960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www.openplcproject.com</a:t>
            </a:r>
            <a:r>
              <a:rPr lang="en-US" dirty="0"/>
              <a:t>/reference-your-first-project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4262256-63DD-4141-AB89-36836FE81D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247614"/>
              </p:ext>
            </p:extLst>
          </p:nvPr>
        </p:nvGraphicFramePr>
        <p:xfrm>
          <a:off x="1364974" y="428163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82439004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8887128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926481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PB1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PB2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LED 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00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Unpressed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Unpressed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7500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Unpressed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97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Unpressed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887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586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4175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Laboratory Exercise #2 Instructions - 3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8261" cy="4525963"/>
          </a:xfrm>
        </p:spPr>
        <p:txBody>
          <a:bodyPr>
            <a:normAutofit/>
          </a:bodyPr>
          <a:lstStyle/>
          <a:p>
            <a:r>
              <a:rPr lang="en-US" dirty="0"/>
              <a:t>Sample Deliverables</a:t>
            </a:r>
          </a:p>
          <a:p>
            <a:pPr lvl="1"/>
            <a:r>
              <a:rPr lang="en-US" dirty="0"/>
              <a:t>Screenshots of Ladder Logic program simulation including forcing of PB1 and PB2 to have all possible combinations of states</a:t>
            </a:r>
          </a:p>
          <a:p>
            <a:pPr lvl="1"/>
            <a:r>
              <a:rPr lang="en-US" dirty="0"/>
              <a:t>Completed table as shown below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1FAEC44-FBD8-E841-BE8B-30E7F662EC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35875"/>
              </p:ext>
            </p:extLst>
          </p:nvPr>
        </p:nvGraphicFramePr>
        <p:xfrm>
          <a:off x="1364974" y="4241874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82439004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8887128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926481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PB1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PB2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LED 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00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Unpressed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Unpressed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7500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Unpressed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97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Unpressed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887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586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2129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  <a:p>
            <a:r>
              <a:rPr lang="en-US" dirty="0"/>
              <a:t>Simulation of Ladder Logic </a:t>
            </a:r>
          </a:p>
          <a:p>
            <a:r>
              <a:rPr lang="en-US" dirty="0"/>
              <a:t>Suggested Reading</a:t>
            </a:r>
          </a:p>
          <a:p>
            <a:r>
              <a:rPr lang="en-US" dirty="0"/>
              <a:t>Hands-On Laboratory Exercise #2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874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939" y="2633525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Review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673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C24AE4F-32D4-CF40-BB53-00FA9F8EEA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30"/>
          <a:stretch/>
        </p:blipFill>
        <p:spPr>
          <a:xfrm>
            <a:off x="723718" y="1085876"/>
            <a:ext cx="7696559" cy="47951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0"/>
            <a:ext cx="8490857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Sample Ladder Logic in </a:t>
            </a:r>
            <a:r>
              <a:rPr lang="en-US" b="1" dirty="0" err="1">
                <a:solidFill>
                  <a:srgbClr val="C00000"/>
                </a:solidFill>
              </a:rPr>
              <a:t>OpenPLC</a:t>
            </a:r>
            <a:r>
              <a:rPr lang="en-US" b="1" dirty="0">
                <a:solidFill>
                  <a:srgbClr val="C00000"/>
                </a:solidFill>
              </a:rPr>
              <a:t> Editor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9014D8-C1B1-0141-BD36-5D2F38DAC163}"/>
              </a:ext>
            </a:extLst>
          </p:cNvPr>
          <p:cNvSpPr txBox="1"/>
          <p:nvPr/>
        </p:nvSpPr>
        <p:spPr>
          <a:xfrm>
            <a:off x="2553624" y="5931685"/>
            <a:ext cx="38336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LED lights whenever PB2 is pressed</a:t>
            </a:r>
          </a:p>
          <a:p>
            <a:r>
              <a:rPr lang="en-US" dirty="0"/>
              <a:t>LED lights for 2 sec after PB1 is pressed</a:t>
            </a:r>
          </a:p>
          <a:p>
            <a:r>
              <a:rPr lang="en-US" dirty="0"/>
              <a:t>LED is off otherwise</a:t>
            </a:r>
          </a:p>
        </p:txBody>
      </p:sp>
    </p:spTree>
    <p:extLst>
      <p:ext uri="{BB962C8B-B14F-4D97-AF65-F5344CB8AC3E}">
        <p14:creationId xmlns:p14="http://schemas.microsoft.com/office/powerpoint/2010/main" val="1685232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939" y="2633525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Simulation of Ladder Logic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30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0"/>
            <a:ext cx="8490857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Ladder Logic Simulation - 1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0D05EE-AE5D-544E-9089-6C4073D48A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07" t="10326" r="3453" b="11318"/>
          <a:stretch/>
        </p:blipFill>
        <p:spPr>
          <a:xfrm>
            <a:off x="337457" y="1239287"/>
            <a:ext cx="8324732" cy="4704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4181D5-85BE-D94C-B5A9-FD99F522027C}"/>
              </a:ext>
            </a:extLst>
          </p:cNvPr>
          <p:cNvSpPr txBox="1"/>
          <p:nvPr/>
        </p:nvSpPr>
        <p:spPr>
          <a:xfrm>
            <a:off x="2956419" y="6205600"/>
            <a:ext cx="3086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</a:t>
            </a:r>
            <a:r>
              <a:rPr lang="en-US" dirty="0" err="1"/>
              <a:t>OpenPLC</a:t>
            </a:r>
            <a:r>
              <a:rPr lang="en-US" dirty="0"/>
              <a:t> Editor simulator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71D50914-7FC0-C540-83DD-E8E49FEA5557}"/>
              </a:ext>
            </a:extLst>
          </p:cNvPr>
          <p:cNvSpPr/>
          <p:nvPr/>
        </p:nvSpPr>
        <p:spPr>
          <a:xfrm>
            <a:off x="3498573" y="1181161"/>
            <a:ext cx="265044" cy="447261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18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0"/>
            <a:ext cx="8490857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Ladder Logic Simulation - 2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4181D5-85BE-D94C-B5A9-FD99F522027C}"/>
              </a:ext>
            </a:extLst>
          </p:cNvPr>
          <p:cNvSpPr txBox="1"/>
          <p:nvPr/>
        </p:nvSpPr>
        <p:spPr>
          <a:xfrm>
            <a:off x="1586279" y="5883368"/>
            <a:ext cx="56171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Select instance to debug</a:t>
            </a:r>
          </a:p>
          <a:p>
            <a:endParaRPr lang="en-US" dirty="0"/>
          </a:p>
          <a:p>
            <a:r>
              <a:rPr lang="en-US" dirty="0"/>
              <a:t>(Makes energized components visible in your ladder logic)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A3C944-CDD1-3044-9219-15B534A6DF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25" t="10403" r="3452" b="11545"/>
          <a:stretch/>
        </p:blipFill>
        <p:spPr>
          <a:xfrm>
            <a:off x="319980" y="1115877"/>
            <a:ext cx="8359684" cy="4686300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8F8C76FA-5C9C-B04A-B506-7FACD568294C}"/>
              </a:ext>
            </a:extLst>
          </p:cNvPr>
          <p:cNvSpPr/>
          <p:nvPr/>
        </p:nvSpPr>
        <p:spPr>
          <a:xfrm>
            <a:off x="2308860" y="4081904"/>
            <a:ext cx="354330" cy="227704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59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745B36-6D12-6C41-A9A7-1EB5132E23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5" t="10593" r="3453" b="12116"/>
          <a:stretch/>
        </p:blipFill>
        <p:spPr>
          <a:xfrm>
            <a:off x="182880" y="1218249"/>
            <a:ext cx="8336824" cy="46405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0"/>
            <a:ext cx="8490857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Ladder Logic Simulation - 3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4181D5-85BE-D94C-B5A9-FD99F522027C}"/>
              </a:ext>
            </a:extLst>
          </p:cNvPr>
          <p:cNvSpPr txBox="1"/>
          <p:nvPr/>
        </p:nvSpPr>
        <p:spPr>
          <a:xfrm>
            <a:off x="3261951" y="6136510"/>
            <a:ext cx="2375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Select variables to view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8F8C76FA-5C9C-B04A-B506-7FACD568294C}"/>
              </a:ext>
            </a:extLst>
          </p:cNvPr>
          <p:cNvSpPr/>
          <p:nvPr/>
        </p:nvSpPr>
        <p:spPr>
          <a:xfrm>
            <a:off x="2148571" y="4436184"/>
            <a:ext cx="320309" cy="15867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38705351-56E6-E841-A476-99486B5B9B42}"/>
              </a:ext>
            </a:extLst>
          </p:cNvPr>
          <p:cNvSpPr/>
          <p:nvPr/>
        </p:nvSpPr>
        <p:spPr>
          <a:xfrm>
            <a:off x="2163811" y="4645734"/>
            <a:ext cx="320309" cy="15867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5194952D-6669-A74A-A2C7-E3EFE27B1E9A}"/>
              </a:ext>
            </a:extLst>
          </p:cNvPr>
          <p:cNvSpPr/>
          <p:nvPr/>
        </p:nvSpPr>
        <p:spPr>
          <a:xfrm>
            <a:off x="2156191" y="4855284"/>
            <a:ext cx="320309" cy="15867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12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167B27-171E-D543-B2F9-3AF6433AAE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0" t="10212" r="3454" b="12614"/>
          <a:stretch/>
        </p:blipFill>
        <p:spPr>
          <a:xfrm>
            <a:off x="281197" y="1170342"/>
            <a:ext cx="8337094" cy="46335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0"/>
            <a:ext cx="8490857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Ladder Logic Simulation - 4</a:t>
            </a:r>
          </a:p>
        </p:txBody>
      </p:sp>
      <p:pic>
        <p:nvPicPr>
          <p:cNvPr id="4" name="Picture 3" descr="new-uah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273" y="5934079"/>
            <a:ext cx="1824750" cy="91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4181D5-85BE-D94C-B5A9-FD99F522027C}"/>
              </a:ext>
            </a:extLst>
          </p:cNvPr>
          <p:cNvSpPr txBox="1"/>
          <p:nvPr/>
        </p:nvSpPr>
        <p:spPr>
          <a:xfrm>
            <a:off x="1259071" y="5831209"/>
            <a:ext cx="57589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Variable values appear on 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PB1 and PB2 false </a:t>
            </a:r>
            <a:r>
              <a:rPr lang="en-US" dirty="0">
                <a:sym typeface="Wingdings" pitchFamily="2" charset="2"/>
              </a:rPr>
              <a:t> wires to right not energized (black)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LED false  no light emitted</a:t>
            </a:r>
            <a:endParaRPr lang="en-US" dirty="0"/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8F8C76FA-5C9C-B04A-B506-7FACD568294C}"/>
              </a:ext>
            </a:extLst>
          </p:cNvPr>
          <p:cNvSpPr/>
          <p:nvPr/>
        </p:nvSpPr>
        <p:spPr>
          <a:xfrm>
            <a:off x="7353993" y="2703462"/>
            <a:ext cx="320309" cy="15867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5194952D-6669-A74A-A2C7-E3EFE27B1E9A}"/>
              </a:ext>
            </a:extLst>
          </p:cNvPr>
          <p:cNvSpPr/>
          <p:nvPr/>
        </p:nvSpPr>
        <p:spPr>
          <a:xfrm>
            <a:off x="7353993" y="3058608"/>
            <a:ext cx="320309" cy="15867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CE722BCC-3AF5-A947-8C61-B22239E18FDD}"/>
              </a:ext>
            </a:extLst>
          </p:cNvPr>
          <p:cNvSpPr/>
          <p:nvPr/>
        </p:nvSpPr>
        <p:spPr>
          <a:xfrm>
            <a:off x="6709410" y="2875218"/>
            <a:ext cx="308610" cy="16091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76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395</Words>
  <Application>Microsoft Macintosh PowerPoint</Application>
  <PresentationFormat>On-screen Show (4:3)</PresentationFormat>
  <Paragraphs>84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Wingdings</vt:lpstr>
      <vt:lpstr>Office Theme</vt:lpstr>
      <vt:lpstr>Lesson 02 Ladder Logic Simulation with OpenPLC Editor</vt:lpstr>
      <vt:lpstr>Outline</vt:lpstr>
      <vt:lpstr>Review</vt:lpstr>
      <vt:lpstr>Sample Ladder Logic in OpenPLC Editor</vt:lpstr>
      <vt:lpstr>Simulation of Ladder Logic</vt:lpstr>
      <vt:lpstr>Ladder Logic Simulation - 1</vt:lpstr>
      <vt:lpstr>Ladder Logic Simulation - 2</vt:lpstr>
      <vt:lpstr>Ladder Logic Simulation - 3</vt:lpstr>
      <vt:lpstr>Ladder Logic Simulation - 4</vt:lpstr>
      <vt:lpstr>Ladder Logic Simulation - 5</vt:lpstr>
      <vt:lpstr>Ladder Logic Simulation - 6</vt:lpstr>
      <vt:lpstr>Ladder Logic Simulation - 7</vt:lpstr>
      <vt:lpstr>Ladder Logic Simulation - 8</vt:lpstr>
      <vt:lpstr>Suggested Reading</vt:lpstr>
      <vt:lpstr>Hands-On Laboratory Exercise #2</vt:lpstr>
      <vt:lpstr>Laboratory Exercise #2 Instructions - 1</vt:lpstr>
      <vt:lpstr>Laboratory Exercise #2 Instructions - 2</vt:lpstr>
      <vt:lpstr>Laboratory Exercise #2 Instructions - 3</vt:lpstr>
    </vt:vector>
  </TitlesOfParts>
  <Company>University of Alabama in Huntsville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CPE 649 Advanced Information Assurance</dc:title>
  <dc:creator>David Coe</dc:creator>
  <cp:lastModifiedBy>Microsoft Office User</cp:lastModifiedBy>
  <cp:revision>239</cp:revision>
  <dcterms:created xsi:type="dcterms:W3CDTF">2015-09-26T03:14:59Z</dcterms:created>
  <dcterms:modified xsi:type="dcterms:W3CDTF">2019-05-31T13:49:22Z</dcterms:modified>
</cp:coreProperties>
</file>

<file path=docProps/thumbnail.jpeg>
</file>